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0"/>
  </p:notesMasterIdLst>
  <p:sldIdLst>
    <p:sldId id="256" r:id="rId3"/>
    <p:sldId id="257" r:id="rId4"/>
    <p:sldId id="258" r:id="rId5"/>
    <p:sldId id="259" r:id="rId6"/>
    <p:sldId id="260" r:id="rId7"/>
    <p:sldId id="261" r:id="rId8"/>
    <p:sldId id="262" r:id="rId9"/>
  </p:sldIdLst>
  <p:sldSz cx="9144000" cy="5143500" type="screen16x9"/>
  <p:notesSz cx="6858000" cy="9144000"/>
  <p:embeddedFontLst>
    <p:embeddedFont>
      <p:font typeface="Dosis" pitchFamily="2" charset="0"/>
      <p:regular r:id="rId11"/>
      <p:bold r:id="rId12"/>
    </p:embeddedFont>
    <p:embeddedFont>
      <p:font typeface="Roboto" panose="02000000000000000000" pitchFamily="2"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1" d="100"/>
          <a:sy n="71" d="100"/>
        </p:scale>
        <p:origin x="96" y="4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5" Type="http://schemas.openxmlformats.org/officeDocument/2006/relationships/slide" Target="slides/slide3.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s>
</file>

<file path=ppt/media/image1.png>
</file>

<file path=ppt/media/image2.png>
</file>

<file path=ppt/media/image3.png>
</file>

<file path=ppt/media/image4.png>
</file>

<file path=ppt/media/image5.jp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dirty="0">
                <a:latin typeface="Dosis"/>
                <a:ea typeface="Dosis"/>
                <a:cs typeface="Dosis"/>
                <a:sym typeface="Dosis"/>
              </a:rPr>
              <a:t>Investigate Business Hotel using Data Visualization</a:t>
            </a:r>
            <a:endParaRPr sz="3180" dirty="0">
              <a:latin typeface="Dosis"/>
              <a:ea typeface="Dosis"/>
              <a:cs typeface="Dosis"/>
              <a:sym typeface="Dosis"/>
            </a:endParaRPr>
          </a:p>
          <a:p>
            <a:pPr marL="0" lvl="0" indent="0" algn="ctr" rtl="0">
              <a:spcBef>
                <a:spcPts val="0"/>
              </a:spcBef>
              <a:spcAft>
                <a:spcPts val="0"/>
              </a:spcAft>
              <a:buSzPts val="990"/>
              <a:buNone/>
            </a:pPr>
            <a:endParaRPr sz="3180" dirty="0">
              <a:latin typeface="Dosis"/>
              <a:ea typeface="Dosis"/>
              <a:cs typeface="Dosis"/>
              <a:sym typeface="Dosis"/>
            </a:endParaRPr>
          </a:p>
        </p:txBody>
      </p:sp>
      <p:sp>
        <p:nvSpPr>
          <p:cNvPr id="100" name="Google Shape;100;p25"/>
          <p:cNvSpPr txBox="1"/>
          <p:nvPr/>
        </p:nvSpPr>
        <p:spPr>
          <a:xfrm>
            <a:off x="5866800" y="908900"/>
            <a:ext cx="2965350" cy="9953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i="0" u="none" strike="noStrike" cap="none" dirty="0">
                <a:solidFill>
                  <a:srgbClr val="000000"/>
                </a:solidFill>
                <a:latin typeface="Dosis"/>
                <a:ea typeface="Dosis"/>
                <a:cs typeface="Dosis"/>
                <a:sym typeface="Dosis"/>
              </a:rPr>
              <a:t>Inggriani Priscilia</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dirty="0">
                <a:latin typeface="Dosis"/>
                <a:ea typeface="Dosis"/>
                <a:cs typeface="Dosis"/>
                <a:sym typeface="Dosis"/>
              </a:rPr>
              <a:t>prisciliainggriani@gmail.com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ID" sz="1200" dirty="0">
                <a:latin typeface="Dosis"/>
                <a:ea typeface="Dosis"/>
                <a:cs typeface="Dosis"/>
                <a:sym typeface="Dosis"/>
              </a:rPr>
              <a:t>https://www.linkedin.com/in/inggriani-priscilia-69779b179/</a:t>
            </a:r>
            <a:endParaRPr sz="1200" dirty="0">
              <a:latin typeface="Dosis"/>
              <a:ea typeface="Dosis"/>
              <a:cs typeface="Dosis"/>
              <a:sym typeface="Dosis"/>
            </a:endParaRPr>
          </a:p>
        </p:txBody>
      </p:sp>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indent="0" algn="just">
              <a:lnSpc>
                <a:spcPct val="95000"/>
              </a:lnSpc>
              <a:spcAft>
                <a:spcPts val="1200"/>
              </a:spcAft>
              <a:buSzPts val="1018"/>
            </a:pPr>
            <a:r>
              <a:rPr lang="en-US" sz="1400" dirty="0">
                <a:latin typeface="Times New Roman" panose="02020603050405020304" pitchFamily="18" charset="0"/>
                <a:cs typeface="Times New Roman" panose="02020603050405020304" pitchFamily="18" charset="0"/>
              </a:rPr>
              <a:t>‘I Graduated from Universitas Indonesia in July 2018, majored in Public Health Nutrition. Previously, I finished my internship at Hospital and also Community Service. Right now, I working as a Customer Service. I graduate from Data Science bootcamp at </a:t>
            </a:r>
            <a:r>
              <a:rPr lang="en-US" sz="1400" dirty="0" err="1">
                <a:latin typeface="Times New Roman" panose="02020603050405020304" pitchFamily="18" charset="0"/>
                <a:cs typeface="Times New Roman" panose="02020603050405020304" pitchFamily="18" charset="0"/>
              </a:rPr>
              <a:t>Rakamin</a:t>
            </a:r>
            <a:r>
              <a:rPr lang="en-US" sz="1400" dirty="0">
                <a:latin typeface="Times New Roman" panose="02020603050405020304" pitchFamily="18" charset="0"/>
                <a:cs typeface="Times New Roman" panose="02020603050405020304" pitchFamily="18" charset="0"/>
              </a:rPr>
              <a:t> with strong analytical thinking and build end to end an experience in Data Science with mini project and virtual internship. I have an knowledge in common data science stacks (SQL, Python, Data Science Libraries).</a:t>
            </a:r>
            <a:endParaRPr sz="2790" dirty="0"/>
          </a:p>
        </p:txBody>
      </p:sp>
      <p:pic>
        <p:nvPicPr>
          <p:cNvPr id="3" name="Picture 2">
            <a:extLst>
              <a:ext uri="{FF2B5EF4-FFF2-40B4-BE49-F238E27FC236}">
                <a16:creationId xmlns:a16="http://schemas.microsoft.com/office/drawing/2014/main" id="{7DF8C0A4-8ECE-37A5-9378-DD3B29A980F4}"/>
              </a:ext>
            </a:extLst>
          </p:cNvPr>
          <p:cNvPicPr>
            <a:picLocks noChangeAspect="1"/>
          </p:cNvPicPr>
          <p:nvPr/>
        </p:nvPicPr>
        <p:blipFill>
          <a:blip r:embed="rId4"/>
          <a:stretch>
            <a:fillRect/>
          </a:stretch>
        </p:blipFill>
        <p:spPr>
          <a:xfrm>
            <a:off x="4572000" y="824852"/>
            <a:ext cx="1294800" cy="123614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a:solidFill>
                  <a:schemeClr val="dk1"/>
                </a:solidFill>
                <a:latin typeface="Dosis"/>
                <a:ea typeface="Dosis"/>
                <a:cs typeface="Dosis"/>
                <a:sym typeface="Dosis"/>
              </a:rPr>
              <a:t>“Sangat penting bagi suatu perusahaan untuk selalu menganalisa performa bisnisnya. Pada kesempatan kali ini, kita akan lebih mendalami bisnis dalam bidang perhotelan. Fokus yang kita tuju adalah untuk mengetahui bagaimana perilaku pelanggan kita dalam melakukan pemesanan hotel, dan hubungannya terhadap tingkat pembatalan pemesanan hotel. Hasil dari insight yang kita temukan akan kita sajikan dalam bentuk data visualisasi agar lebih mudah dipahami dan bersifat lebih persuasif.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Preprocessing</a:t>
            </a:r>
            <a:endParaRPr b="1" dirty="0"/>
          </a:p>
        </p:txBody>
      </p:sp>
      <p:sp>
        <p:nvSpPr>
          <p:cNvPr id="115" name="Google Shape;115;p27"/>
          <p:cNvSpPr txBox="1"/>
          <p:nvPr/>
        </p:nvSpPr>
        <p:spPr>
          <a:xfrm>
            <a:off x="0" y="4745418"/>
            <a:ext cx="905256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jupyter notebook </a:t>
            </a:r>
            <a:r>
              <a:rPr lang="en" sz="1100" dirty="0"/>
              <a:t>disini </a:t>
            </a:r>
            <a:r>
              <a:rPr lang="en-ID" sz="1100" dirty="0"/>
              <a:t>https://colab.research.google.com/drive/1Ne0Pblvb3pTz1nGhX-MmootjCLD5odnd</a:t>
            </a:r>
            <a:endParaRPr sz="1100" dirty="0">
              <a:solidFill>
                <a:srgbClr val="000000"/>
              </a:solidFill>
            </a:endParaRPr>
          </a:p>
        </p:txBody>
      </p:sp>
      <p:sp>
        <p:nvSpPr>
          <p:cNvPr id="4" name="Rectangle 3">
            <a:extLst>
              <a:ext uri="{FF2B5EF4-FFF2-40B4-BE49-F238E27FC236}">
                <a16:creationId xmlns:a16="http://schemas.microsoft.com/office/drawing/2014/main" id="{BAEDAF4B-198F-D737-C7B4-A2901ADBEB69}"/>
              </a:ext>
            </a:extLst>
          </p:cNvPr>
          <p:cNvSpPr/>
          <p:nvPr/>
        </p:nvSpPr>
        <p:spPr>
          <a:xfrm>
            <a:off x="242047" y="726141"/>
            <a:ext cx="3666565" cy="44823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df = pd.read_csv('hotel_bookings_data.csv')</a:t>
            </a:r>
            <a:endParaRPr lang="en-ID"/>
          </a:p>
        </p:txBody>
      </p:sp>
      <p:sp>
        <p:nvSpPr>
          <p:cNvPr id="5" name="TextBox 4">
            <a:extLst>
              <a:ext uri="{FF2B5EF4-FFF2-40B4-BE49-F238E27FC236}">
                <a16:creationId xmlns:a16="http://schemas.microsoft.com/office/drawing/2014/main" id="{4F4A3187-036D-DAAA-3005-37D3958E112A}"/>
              </a:ext>
            </a:extLst>
          </p:cNvPr>
          <p:cNvSpPr txBox="1"/>
          <p:nvPr/>
        </p:nvSpPr>
        <p:spPr>
          <a:xfrm>
            <a:off x="4381500" y="795651"/>
            <a:ext cx="4520453" cy="307777"/>
          </a:xfrm>
          <a:prstGeom prst="rect">
            <a:avLst/>
          </a:prstGeom>
          <a:noFill/>
        </p:spPr>
        <p:txBody>
          <a:bodyPr wrap="square" rtlCol="0">
            <a:spAutoFit/>
          </a:bodyPr>
          <a:lstStyle/>
          <a:p>
            <a:r>
              <a:rPr lang="en-US" dirty="0" err="1"/>
              <a:t>Melakukan</a:t>
            </a:r>
            <a:r>
              <a:rPr lang="en-US" dirty="0"/>
              <a:t> </a:t>
            </a:r>
            <a:r>
              <a:rPr lang="en-US" dirty="0" err="1"/>
              <a:t>pengimportan</a:t>
            </a:r>
            <a:r>
              <a:rPr lang="en-US" dirty="0"/>
              <a:t> data</a:t>
            </a:r>
            <a:endParaRPr lang="en-ID" dirty="0"/>
          </a:p>
        </p:txBody>
      </p:sp>
      <p:sp>
        <p:nvSpPr>
          <p:cNvPr id="9" name="Rectangle 8">
            <a:extLst>
              <a:ext uri="{FF2B5EF4-FFF2-40B4-BE49-F238E27FC236}">
                <a16:creationId xmlns:a16="http://schemas.microsoft.com/office/drawing/2014/main" id="{CA1A8738-E213-F6C9-4D3C-6A1ABD74DA22}"/>
              </a:ext>
            </a:extLst>
          </p:cNvPr>
          <p:cNvSpPr/>
          <p:nvPr/>
        </p:nvSpPr>
        <p:spPr>
          <a:xfrm>
            <a:off x="266435" y="1532458"/>
            <a:ext cx="3666565" cy="44823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print('Data duplicate pada dataset ini ada',df.duplicated().sum())</a:t>
            </a:r>
            <a:endParaRPr lang="en-ID" dirty="0"/>
          </a:p>
        </p:txBody>
      </p:sp>
      <p:sp>
        <p:nvSpPr>
          <p:cNvPr id="10" name="TextBox 9">
            <a:extLst>
              <a:ext uri="{FF2B5EF4-FFF2-40B4-BE49-F238E27FC236}">
                <a16:creationId xmlns:a16="http://schemas.microsoft.com/office/drawing/2014/main" id="{8AD4426C-3FCA-BE57-EFE9-513B4BA1E170}"/>
              </a:ext>
            </a:extLst>
          </p:cNvPr>
          <p:cNvSpPr txBox="1"/>
          <p:nvPr/>
        </p:nvSpPr>
        <p:spPr>
          <a:xfrm>
            <a:off x="4381501" y="1544975"/>
            <a:ext cx="4520452" cy="738664"/>
          </a:xfrm>
          <a:prstGeom prst="rect">
            <a:avLst/>
          </a:prstGeom>
          <a:noFill/>
        </p:spPr>
        <p:txBody>
          <a:bodyPr wrap="square" rtlCol="0">
            <a:spAutoFit/>
          </a:bodyPr>
          <a:lstStyle/>
          <a:p>
            <a:pPr algn="just"/>
            <a:r>
              <a:rPr lang="en-US" dirty="0" err="1"/>
              <a:t>Mengecek</a:t>
            </a:r>
            <a:r>
              <a:rPr lang="en-US" dirty="0"/>
              <a:t> data duplicate pada dataset </a:t>
            </a:r>
            <a:r>
              <a:rPr lang="en-US" dirty="0" err="1"/>
              <a:t>ini</a:t>
            </a:r>
            <a:r>
              <a:rPr lang="en-US" dirty="0"/>
              <a:t> dan </a:t>
            </a:r>
            <a:r>
              <a:rPr lang="en-US" dirty="0" err="1"/>
              <a:t>ditemukan</a:t>
            </a:r>
            <a:r>
              <a:rPr lang="en-US" dirty="0"/>
              <a:t> </a:t>
            </a:r>
            <a:r>
              <a:rPr lang="en-US" dirty="0" err="1"/>
              <a:t>sebanyak</a:t>
            </a:r>
            <a:r>
              <a:rPr lang="en-US" dirty="0"/>
              <a:t> 33261 data. Dan juga </a:t>
            </a:r>
            <a:r>
              <a:rPr lang="en-US" dirty="0" err="1"/>
              <a:t>dilakukan</a:t>
            </a:r>
            <a:r>
              <a:rPr lang="en-US" dirty="0"/>
              <a:t> drop duplicates.</a:t>
            </a:r>
            <a:endParaRPr lang="en-ID" dirty="0"/>
          </a:p>
        </p:txBody>
      </p:sp>
      <p:sp>
        <p:nvSpPr>
          <p:cNvPr id="11" name="TextBox 10">
            <a:extLst>
              <a:ext uri="{FF2B5EF4-FFF2-40B4-BE49-F238E27FC236}">
                <a16:creationId xmlns:a16="http://schemas.microsoft.com/office/drawing/2014/main" id="{421A2E51-1D83-403D-AA8F-BB7B14DA86C3}"/>
              </a:ext>
            </a:extLst>
          </p:cNvPr>
          <p:cNvSpPr txBox="1"/>
          <p:nvPr/>
        </p:nvSpPr>
        <p:spPr>
          <a:xfrm>
            <a:off x="4342319" y="2740474"/>
            <a:ext cx="4520452" cy="1169551"/>
          </a:xfrm>
          <a:prstGeom prst="rect">
            <a:avLst/>
          </a:prstGeom>
          <a:noFill/>
        </p:spPr>
        <p:txBody>
          <a:bodyPr wrap="square" rtlCol="0">
            <a:spAutoFit/>
          </a:bodyPr>
          <a:lstStyle/>
          <a:p>
            <a:pPr algn="just"/>
            <a:r>
              <a:rPr lang="en-US" dirty="0" err="1"/>
              <a:t>Melihat</a:t>
            </a:r>
            <a:r>
              <a:rPr lang="en-US" dirty="0"/>
              <a:t> data </a:t>
            </a:r>
            <a:r>
              <a:rPr lang="en-US" dirty="0" err="1"/>
              <a:t>kosong</a:t>
            </a:r>
            <a:r>
              <a:rPr lang="en-US" dirty="0"/>
              <a:t> pada dataset </a:t>
            </a:r>
            <a:r>
              <a:rPr lang="en-US" dirty="0" err="1"/>
              <a:t>ini</a:t>
            </a:r>
            <a:r>
              <a:rPr lang="en-US" dirty="0"/>
              <a:t>. </a:t>
            </a:r>
            <a:r>
              <a:rPr lang="en-US" dirty="0" err="1"/>
              <a:t>Ditemukan</a:t>
            </a:r>
            <a:r>
              <a:rPr lang="en-US" dirty="0"/>
              <a:t> 4 </a:t>
            </a:r>
            <a:r>
              <a:rPr lang="en-US" dirty="0" err="1"/>
              <a:t>kolom</a:t>
            </a:r>
            <a:r>
              <a:rPr lang="en-US" dirty="0"/>
              <a:t>, </a:t>
            </a:r>
            <a:r>
              <a:rPr lang="en-US" dirty="0" err="1"/>
              <a:t>yaitu</a:t>
            </a:r>
            <a:r>
              <a:rPr lang="en-US" dirty="0"/>
              <a:t> children, city, agent, dan juga company.</a:t>
            </a:r>
          </a:p>
          <a:p>
            <a:pPr algn="just"/>
            <a:r>
              <a:rPr lang="en-US" dirty="0" err="1"/>
              <a:t>Sehingga</a:t>
            </a:r>
            <a:r>
              <a:rPr lang="en-US" dirty="0"/>
              <a:t> data </a:t>
            </a:r>
            <a:r>
              <a:rPr lang="en-US" dirty="0" err="1"/>
              <a:t>kosong</a:t>
            </a:r>
            <a:r>
              <a:rPr lang="en-US" dirty="0"/>
              <a:t> </a:t>
            </a:r>
            <a:r>
              <a:rPr lang="en-US" dirty="0" err="1"/>
              <a:t>tersebut</a:t>
            </a:r>
            <a:r>
              <a:rPr lang="en-US" dirty="0"/>
              <a:t> </a:t>
            </a:r>
            <a:r>
              <a:rPr lang="en-US" dirty="0" err="1"/>
              <a:t>diisi</a:t>
            </a:r>
            <a:r>
              <a:rPr lang="en-US" dirty="0"/>
              <a:t> </a:t>
            </a:r>
            <a:r>
              <a:rPr lang="en-US" dirty="0" err="1"/>
              <a:t>dengan</a:t>
            </a:r>
            <a:r>
              <a:rPr lang="en-US" dirty="0"/>
              <a:t> </a:t>
            </a:r>
            <a:r>
              <a:rPr lang="en-US" dirty="0" err="1"/>
              <a:t>angka</a:t>
            </a:r>
            <a:r>
              <a:rPr lang="en-US" dirty="0"/>
              <a:t> 0 pada children, agent dan company. </a:t>
            </a:r>
            <a:r>
              <a:rPr lang="en-US" dirty="0" err="1"/>
              <a:t>Sedangkan</a:t>
            </a:r>
            <a:r>
              <a:rPr lang="en-US" dirty="0"/>
              <a:t> </a:t>
            </a:r>
            <a:r>
              <a:rPr lang="en-US" dirty="0" err="1"/>
              <a:t>untuk</a:t>
            </a:r>
            <a:r>
              <a:rPr lang="en-US" dirty="0"/>
              <a:t> city, </a:t>
            </a:r>
            <a:r>
              <a:rPr lang="en-US" dirty="0" err="1"/>
              <a:t>diisi</a:t>
            </a:r>
            <a:r>
              <a:rPr lang="en-US" dirty="0"/>
              <a:t> unknown.</a:t>
            </a:r>
            <a:endParaRPr lang="en-ID" dirty="0"/>
          </a:p>
        </p:txBody>
      </p:sp>
      <p:sp>
        <p:nvSpPr>
          <p:cNvPr id="14" name="Rectangle 13">
            <a:extLst>
              <a:ext uri="{FF2B5EF4-FFF2-40B4-BE49-F238E27FC236}">
                <a16:creationId xmlns:a16="http://schemas.microsoft.com/office/drawing/2014/main" id="{6F79F0FC-6A7F-577A-39A3-76B7827DFAE2}"/>
              </a:ext>
            </a:extLst>
          </p:cNvPr>
          <p:cNvSpPr/>
          <p:nvPr/>
        </p:nvSpPr>
        <p:spPr>
          <a:xfrm>
            <a:off x="242046" y="2729622"/>
            <a:ext cx="3690954" cy="166334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df1['children']=df1['children'].fillna(0)</a:t>
            </a:r>
          </a:p>
          <a:p>
            <a:pPr algn="ctr"/>
            <a:r>
              <a:rPr lang="it-IT" dirty="0"/>
              <a:t>df1['city']=df1['city'].fillna('unknown')</a:t>
            </a:r>
          </a:p>
          <a:p>
            <a:pPr algn="ctr"/>
            <a:r>
              <a:rPr lang="it-IT" dirty="0"/>
              <a:t>df1['agent']=df1['agent'].fillna(0)</a:t>
            </a:r>
          </a:p>
          <a:p>
            <a:pPr algn="ctr"/>
            <a:r>
              <a:rPr lang="it-IT" dirty="0"/>
              <a:t>df1['company']=df1['company'].fillna(0)</a:t>
            </a:r>
            <a:endParaRPr lang="en-ID"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13;p27">
            <a:extLst>
              <a:ext uri="{FF2B5EF4-FFF2-40B4-BE49-F238E27FC236}">
                <a16:creationId xmlns:a16="http://schemas.microsoft.com/office/drawing/2014/main" id="{AD6B254F-51F8-8A14-E468-A5397F3BE099}"/>
              </a:ext>
            </a:extLst>
          </p:cNvPr>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Preprocessing</a:t>
            </a:r>
            <a:endParaRPr b="1" dirty="0"/>
          </a:p>
        </p:txBody>
      </p:sp>
      <p:sp>
        <p:nvSpPr>
          <p:cNvPr id="5" name="Rectangle 4">
            <a:extLst>
              <a:ext uri="{FF2B5EF4-FFF2-40B4-BE49-F238E27FC236}">
                <a16:creationId xmlns:a16="http://schemas.microsoft.com/office/drawing/2014/main" id="{C4F212DB-6C14-50A9-6F71-ADED6DB9C0DC}"/>
              </a:ext>
            </a:extLst>
          </p:cNvPr>
          <p:cNvSpPr/>
          <p:nvPr/>
        </p:nvSpPr>
        <p:spPr>
          <a:xfrm>
            <a:off x="194714" y="730603"/>
            <a:ext cx="4758651" cy="77546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df1['children']=df1['children'].astype('int64')</a:t>
            </a:r>
          </a:p>
          <a:p>
            <a:pPr algn="ctr"/>
            <a:r>
              <a:rPr lang="it-IT" dirty="0"/>
              <a:t>df1['agent']=df1['agent'].astype('int64')</a:t>
            </a:r>
          </a:p>
          <a:p>
            <a:pPr algn="ctr"/>
            <a:r>
              <a:rPr lang="it-IT" dirty="0"/>
              <a:t>df1['company']=df1['company'].astype('int64')</a:t>
            </a:r>
            <a:endParaRPr lang="en-ID" dirty="0"/>
          </a:p>
        </p:txBody>
      </p:sp>
      <p:sp>
        <p:nvSpPr>
          <p:cNvPr id="6" name="TextBox 5">
            <a:extLst>
              <a:ext uri="{FF2B5EF4-FFF2-40B4-BE49-F238E27FC236}">
                <a16:creationId xmlns:a16="http://schemas.microsoft.com/office/drawing/2014/main" id="{38842CFD-CA18-6DC3-A5F1-412C3CE5F012}"/>
              </a:ext>
            </a:extLst>
          </p:cNvPr>
          <p:cNvSpPr txBox="1"/>
          <p:nvPr/>
        </p:nvSpPr>
        <p:spPr>
          <a:xfrm>
            <a:off x="5082540" y="730603"/>
            <a:ext cx="3866746" cy="738664"/>
          </a:xfrm>
          <a:prstGeom prst="rect">
            <a:avLst/>
          </a:prstGeom>
          <a:noFill/>
        </p:spPr>
        <p:txBody>
          <a:bodyPr wrap="square" rtlCol="0">
            <a:spAutoFit/>
          </a:bodyPr>
          <a:lstStyle/>
          <a:p>
            <a:pPr algn="just"/>
            <a:r>
              <a:rPr lang="en-US" dirty="0" err="1"/>
              <a:t>Melakukan</a:t>
            </a:r>
            <a:r>
              <a:rPr lang="en-US" dirty="0"/>
              <a:t> </a:t>
            </a:r>
            <a:r>
              <a:rPr lang="en-US" dirty="0" err="1"/>
              <a:t>perubahan</a:t>
            </a:r>
            <a:r>
              <a:rPr lang="en-US" dirty="0"/>
              <a:t> </a:t>
            </a:r>
            <a:r>
              <a:rPr lang="en-US" dirty="0" err="1"/>
              <a:t>tipe</a:t>
            </a:r>
            <a:r>
              <a:rPr lang="en-US" dirty="0"/>
              <a:t> data </a:t>
            </a:r>
            <a:r>
              <a:rPr lang="en-US" dirty="0" err="1"/>
              <a:t>untuk</a:t>
            </a:r>
            <a:r>
              <a:rPr lang="en-US" dirty="0"/>
              <a:t> </a:t>
            </a:r>
            <a:r>
              <a:rPr lang="en-US" dirty="0" err="1"/>
              <a:t>kolom</a:t>
            </a:r>
            <a:r>
              <a:rPr lang="en-US" dirty="0"/>
              <a:t> children, agent, dan company </a:t>
            </a:r>
            <a:r>
              <a:rPr lang="en-US" dirty="0" err="1"/>
              <a:t>dari</a:t>
            </a:r>
            <a:r>
              <a:rPr lang="en-US" dirty="0"/>
              <a:t> float </a:t>
            </a:r>
            <a:r>
              <a:rPr lang="en-US" dirty="0" err="1"/>
              <a:t>menjadi</a:t>
            </a:r>
            <a:r>
              <a:rPr lang="en-US" dirty="0"/>
              <a:t> int</a:t>
            </a:r>
            <a:endParaRPr lang="en-ID" dirty="0"/>
          </a:p>
        </p:txBody>
      </p:sp>
      <p:sp>
        <p:nvSpPr>
          <p:cNvPr id="7" name="TextBox 6">
            <a:extLst>
              <a:ext uri="{FF2B5EF4-FFF2-40B4-BE49-F238E27FC236}">
                <a16:creationId xmlns:a16="http://schemas.microsoft.com/office/drawing/2014/main" id="{CC024779-D190-8995-269A-7FCFB747572D}"/>
              </a:ext>
            </a:extLst>
          </p:cNvPr>
          <p:cNvSpPr txBox="1"/>
          <p:nvPr/>
        </p:nvSpPr>
        <p:spPr>
          <a:xfrm>
            <a:off x="5086941" y="1672204"/>
            <a:ext cx="3965619" cy="523220"/>
          </a:xfrm>
          <a:prstGeom prst="rect">
            <a:avLst/>
          </a:prstGeom>
          <a:noFill/>
        </p:spPr>
        <p:txBody>
          <a:bodyPr wrap="square" rtlCol="0">
            <a:spAutoFit/>
          </a:bodyPr>
          <a:lstStyle/>
          <a:p>
            <a:pPr algn="just"/>
            <a:r>
              <a:rPr lang="en-US" dirty="0" err="1"/>
              <a:t>Merubah</a:t>
            </a:r>
            <a:r>
              <a:rPr lang="en-US" dirty="0"/>
              <a:t> data undefined </a:t>
            </a:r>
            <a:r>
              <a:rPr lang="en-US" dirty="0" err="1"/>
              <a:t>menjadi</a:t>
            </a:r>
            <a:r>
              <a:rPr lang="en-US" dirty="0"/>
              <a:t> no meal pada </a:t>
            </a:r>
            <a:r>
              <a:rPr lang="en-US" dirty="0" err="1"/>
              <a:t>kolom</a:t>
            </a:r>
            <a:r>
              <a:rPr lang="en-US" dirty="0"/>
              <a:t> meal </a:t>
            </a:r>
            <a:r>
              <a:rPr lang="en-US" dirty="0" err="1"/>
              <a:t>karena</a:t>
            </a:r>
            <a:r>
              <a:rPr lang="en-US" dirty="0"/>
              <a:t> </a:t>
            </a:r>
            <a:r>
              <a:rPr lang="en-US" dirty="0" err="1"/>
              <a:t>memiliki</a:t>
            </a:r>
            <a:r>
              <a:rPr lang="en-US" dirty="0"/>
              <a:t> arti yang </a:t>
            </a:r>
            <a:r>
              <a:rPr lang="en-US" dirty="0" err="1"/>
              <a:t>sama</a:t>
            </a:r>
            <a:endParaRPr lang="en-ID" dirty="0"/>
          </a:p>
        </p:txBody>
      </p:sp>
      <p:sp>
        <p:nvSpPr>
          <p:cNvPr id="8" name="TextBox 7">
            <a:extLst>
              <a:ext uri="{FF2B5EF4-FFF2-40B4-BE49-F238E27FC236}">
                <a16:creationId xmlns:a16="http://schemas.microsoft.com/office/drawing/2014/main" id="{402B28A2-886D-2E99-3C99-58D370B358D6}"/>
              </a:ext>
            </a:extLst>
          </p:cNvPr>
          <p:cNvSpPr txBox="1"/>
          <p:nvPr/>
        </p:nvSpPr>
        <p:spPr>
          <a:xfrm>
            <a:off x="5082540" y="2440679"/>
            <a:ext cx="3965618" cy="523220"/>
          </a:xfrm>
          <a:prstGeom prst="rect">
            <a:avLst/>
          </a:prstGeom>
          <a:noFill/>
        </p:spPr>
        <p:txBody>
          <a:bodyPr wrap="square" rtlCol="0">
            <a:spAutoFit/>
          </a:bodyPr>
          <a:lstStyle/>
          <a:p>
            <a:pPr algn="just"/>
            <a:r>
              <a:rPr lang="en-US" dirty="0" err="1"/>
              <a:t>Menacari</a:t>
            </a:r>
            <a:r>
              <a:rPr lang="en-US" dirty="0"/>
              <a:t> data yang </a:t>
            </a:r>
            <a:r>
              <a:rPr lang="en-US" dirty="0" err="1"/>
              <a:t>memiliki</a:t>
            </a:r>
            <a:r>
              <a:rPr lang="en-US" dirty="0"/>
              <a:t> guest 0 dan </a:t>
            </a:r>
            <a:r>
              <a:rPr lang="en-US" dirty="0" err="1"/>
              <a:t>tidak</a:t>
            </a:r>
            <a:r>
              <a:rPr lang="en-US" dirty="0"/>
              <a:t> </a:t>
            </a:r>
            <a:r>
              <a:rPr lang="en-US" dirty="0" err="1"/>
              <a:t>menginap</a:t>
            </a:r>
            <a:r>
              <a:rPr lang="en-US" dirty="0"/>
              <a:t> (o </a:t>
            </a:r>
            <a:r>
              <a:rPr lang="en-US" dirty="0" err="1"/>
              <a:t>hari</a:t>
            </a:r>
            <a:r>
              <a:rPr lang="en-US" dirty="0"/>
              <a:t>)</a:t>
            </a:r>
            <a:endParaRPr lang="en-ID" dirty="0"/>
          </a:p>
        </p:txBody>
      </p:sp>
      <p:sp>
        <p:nvSpPr>
          <p:cNvPr id="9" name="Rectangle 8">
            <a:extLst>
              <a:ext uri="{FF2B5EF4-FFF2-40B4-BE49-F238E27FC236}">
                <a16:creationId xmlns:a16="http://schemas.microsoft.com/office/drawing/2014/main" id="{B380A1B2-2286-A173-B12C-D3EDB6A8D195}"/>
              </a:ext>
            </a:extLst>
          </p:cNvPr>
          <p:cNvSpPr/>
          <p:nvPr/>
        </p:nvSpPr>
        <p:spPr>
          <a:xfrm>
            <a:off x="215343" y="1678112"/>
            <a:ext cx="4738023" cy="4482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df1['meal']=df1['meal'].replace(['Undefined'],'No Meal')</a:t>
            </a:r>
            <a:endParaRPr lang="en-ID" dirty="0">
              <a:solidFill>
                <a:schemeClr val="tx1"/>
              </a:solidFill>
            </a:endParaRPr>
          </a:p>
        </p:txBody>
      </p:sp>
      <p:sp>
        <p:nvSpPr>
          <p:cNvPr id="10" name="Rectangle 9">
            <a:extLst>
              <a:ext uri="{FF2B5EF4-FFF2-40B4-BE49-F238E27FC236}">
                <a16:creationId xmlns:a16="http://schemas.microsoft.com/office/drawing/2014/main" id="{4C52C4B3-FA07-8A39-5B4F-7BACDF2A5D5F}"/>
              </a:ext>
            </a:extLst>
          </p:cNvPr>
          <p:cNvSpPr/>
          <p:nvPr/>
        </p:nvSpPr>
        <p:spPr>
          <a:xfrm>
            <a:off x="194714" y="2430812"/>
            <a:ext cx="4738023" cy="92175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df1['</a:t>
            </a:r>
            <a:r>
              <a:rPr lang="en-US" dirty="0" err="1"/>
              <a:t>total_guest</a:t>
            </a:r>
            <a:r>
              <a:rPr lang="en-US" dirty="0"/>
              <a:t>']=df1['adults']+df1['children']+df1['babies’]</a:t>
            </a:r>
          </a:p>
          <a:p>
            <a:pPr algn="ctr"/>
            <a:r>
              <a:rPr lang="en-US" dirty="0"/>
              <a:t>df1['</a:t>
            </a:r>
            <a:r>
              <a:rPr lang="en-US" dirty="0" err="1"/>
              <a:t>no_night</a:t>
            </a:r>
            <a:r>
              <a:rPr lang="en-US" dirty="0"/>
              <a:t>']=df1['</a:t>
            </a:r>
            <a:r>
              <a:rPr lang="en-US" dirty="0" err="1"/>
              <a:t>stays_in_weekend_nights</a:t>
            </a:r>
            <a:r>
              <a:rPr lang="en-US" dirty="0"/>
              <a:t>']+df1['</a:t>
            </a:r>
            <a:r>
              <a:rPr lang="en-US" dirty="0" err="1"/>
              <a:t>stays_in_weekdays_nights</a:t>
            </a:r>
            <a:r>
              <a:rPr lang="en-US" dirty="0"/>
              <a:t>']</a:t>
            </a:r>
            <a:endParaRPr lang="en-ID" dirty="0"/>
          </a:p>
        </p:txBody>
      </p:sp>
      <p:sp>
        <p:nvSpPr>
          <p:cNvPr id="11" name="Rectangle 10">
            <a:extLst>
              <a:ext uri="{FF2B5EF4-FFF2-40B4-BE49-F238E27FC236}">
                <a16:creationId xmlns:a16="http://schemas.microsoft.com/office/drawing/2014/main" id="{2272DF37-B10A-1638-7B03-9B86B454FE06}"/>
              </a:ext>
            </a:extLst>
          </p:cNvPr>
          <p:cNvSpPr/>
          <p:nvPr/>
        </p:nvSpPr>
        <p:spPr>
          <a:xfrm>
            <a:off x="199919" y="3651669"/>
            <a:ext cx="4768869" cy="448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df3 = df1[(df1['</a:t>
            </a:r>
            <a:r>
              <a:rPr lang="en-US" dirty="0" err="1"/>
              <a:t>total_guest</a:t>
            </a:r>
            <a:r>
              <a:rPr lang="en-US" dirty="0"/>
              <a:t>'] &gt; 0) &amp; (df1['</a:t>
            </a:r>
            <a:r>
              <a:rPr lang="en-US" dirty="0" err="1"/>
              <a:t>no_night</a:t>
            </a:r>
            <a:r>
              <a:rPr lang="en-US" dirty="0"/>
              <a:t>'] &gt; 0)]</a:t>
            </a:r>
            <a:endParaRPr lang="en-ID" dirty="0"/>
          </a:p>
        </p:txBody>
      </p:sp>
      <p:sp>
        <p:nvSpPr>
          <p:cNvPr id="12" name="TextBox 11">
            <a:extLst>
              <a:ext uri="{FF2B5EF4-FFF2-40B4-BE49-F238E27FC236}">
                <a16:creationId xmlns:a16="http://schemas.microsoft.com/office/drawing/2014/main" id="{2FEAD098-A153-2FF6-6DF1-B89B10C93028}"/>
              </a:ext>
            </a:extLst>
          </p:cNvPr>
          <p:cNvSpPr txBox="1"/>
          <p:nvPr/>
        </p:nvSpPr>
        <p:spPr>
          <a:xfrm>
            <a:off x="5134220" y="3577105"/>
            <a:ext cx="3763386" cy="523220"/>
          </a:xfrm>
          <a:prstGeom prst="rect">
            <a:avLst/>
          </a:prstGeom>
          <a:noFill/>
        </p:spPr>
        <p:txBody>
          <a:bodyPr wrap="square" rtlCol="0">
            <a:spAutoFit/>
          </a:bodyPr>
          <a:lstStyle/>
          <a:p>
            <a:pPr algn="just"/>
            <a:r>
              <a:rPr lang="en-US" dirty="0" err="1"/>
              <a:t>Menghilangkan</a:t>
            </a:r>
            <a:r>
              <a:rPr lang="en-US" dirty="0"/>
              <a:t> data yang </a:t>
            </a:r>
            <a:r>
              <a:rPr lang="en-US" dirty="0" err="1"/>
              <a:t>tidak</a:t>
            </a:r>
            <a:r>
              <a:rPr lang="en-US" dirty="0"/>
              <a:t> </a:t>
            </a:r>
            <a:r>
              <a:rPr lang="en-US" dirty="0" err="1"/>
              <a:t>memiliki</a:t>
            </a:r>
            <a:r>
              <a:rPr lang="en-US" dirty="0"/>
              <a:t> guest dan no night</a:t>
            </a:r>
            <a:endParaRPr lang="en-ID" dirty="0"/>
          </a:p>
        </p:txBody>
      </p:sp>
      <p:sp>
        <p:nvSpPr>
          <p:cNvPr id="13" name="Google Shape;115;p27">
            <a:extLst>
              <a:ext uri="{FF2B5EF4-FFF2-40B4-BE49-F238E27FC236}">
                <a16:creationId xmlns:a16="http://schemas.microsoft.com/office/drawing/2014/main" id="{6E90A417-5EBF-2DC2-262A-8976542D0511}"/>
              </a:ext>
            </a:extLst>
          </p:cNvPr>
          <p:cNvSpPr txBox="1"/>
          <p:nvPr/>
        </p:nvSpPr>
        <p:spPr>
          <a:xfrm>
            <a:off x="0" y="4806732"/>
            <a:ext cx="905256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jupyter notebook </a:t>
            </a:r>
            <a:r>
              <a:rPr lang="en" sz="1100" dirty="0"/>
              <a:t>disini </a:t>
            </a:r>
            <a:r>
              <a:rPr lang="en-ID" sz="1100" dirty="0"/>
              <a:t>https://colab.research.google.com/drive/1Ne0Pblvb3pTz1nGhX-MmootjCLD5odnd</a:t>
            </a:r>
            <a:endParaRPr sz="1100" dirty="0">
              <a:solidFill>
                <a:srgbClr val="000000"/>
              </a:solidFill>
            </a:endParaRPr>
          </a:p>
        </p:txBody>
      </p:sp>
      <p:sp>
        <p:nvSpPr>
          <p:cNvPr id="14" name="Oval 13">
            <a:extLst>
              <a:ext uri="{FF2B5EF4-FFF2-40B4-BE49-F238E27FC236}">
                <a16:creationId xmlns:a16="http://schemas.microsoft.com/office/drawing/2014/main" id="{ACEC0EB0-FEEE-B0F0-7E2F-68DF413B31BE}"/>
              </a:ext>
            </a:extLst>
          </p:cNvPr>
          <p:cNvSpPr/>
          <p:nvPr/>
        </p:nvSpPr>
        <p:spPr>
          <a:xfrm>
            <a:off x="4530090" y="4230391"/>
            <a:ext cx="1104900" cy="572700"/>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85378</a:t>
            </a:r>
            <a:endParaRPr lang="en-ID" dirty="0"/>
          </a:p>
        </p:txBody>
      </p:sp>
    </p:spTree>
    <p:extLst>
      <p:ext uri="{BB962C8B-B14F-4D97-AF65-F5344CB8AC3E}">
        <p14:creationId xmlns:p14="http://schemas.microsoft.com/office/powerpoint/2010/main" val="456779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a:latin typeface="Roboto"/>
                <a:ea typeface="Roboto"/>
                <a:cs typeface="Roboto"/>
                <a:sym typeface="Roboto"/>
              </a:rPr>
              <a:t>Monthly Hotel Booking Analysis Based on Hotel Type</a:t>
            </a:r>
            <a:endParaRPr sz="1798">
              <a:solidFill>
                <a:schemeClr val="lt1"/>
              </a:solidFill>
              <a:latin typeface="Roboto"/>
              <a:ea typeface="Roboto"/>
              <a:cs typeface="Roboto"/>
              <a:sym typeface="Roboto"/>
            </a:endParaRPr>
          </a:p>
        </p:txBody>
      </p:sp>
      <p:pic>
        <p:nvPicPr>
          <p:cNvPr id="3" name="Picture 2">
            <a:extLst>
              <a:ext uri="{FF2B5EF4-FFF2-40B4-BE49-F238E27FC236}">
                <a16:creationId xmlns:a16="http://schemas.microsoft.com/office/drawing/2014/main" id="{15362FC6-AA88-76DB-FE5D-4C1200C9A319}"/>
              </a:ext>
            </a:extLst>
          </p:cNvPr>
          <p:cNvPicPr>
            <a:picLocks noChangeAspect="1"/>
          </p:cNvPicPr>
          <p:nvPr/>
        </p:nvPicPr>
        <p:blipFill>
          <a:blip r:embed="rId3"/>
          <a:stretch>
            <a:fillRect/>
          </a:stretch>
        </p:blipFill>
        <p:spPr>
          <a:xfrm>
            <a:off x="111163" y="731519"/>
            <a:ext cx="5708948" cy="3805965"/>
          </a:xfrm>
          <a:prstGeom prst="rect">
            <a:avLst/>
          </a:prstGeom>
        </p:spPr>
      </p:pic>
      <p:sp>
        <p:nvSpPr>
          <p:cNvPr id="4" name="TextBox 3">
            <a:extLst>
              <a:ext uri="{FF2B5EF4-FFF2-40B4-BE49-F238E27FC236}">
                <a16:creationId xmlns:a16="http://schemas.microsoft.com/office/drawing/2014/main" id="{3A212545-0165-338F-91B7-88938C6700FE}"/>
              </a:ext>
            </a:extLst>
          </p:cNvPr>
          <p:cNvSpPr txBox="1"/>
          <p:nvPr/>
        </p:nvSpPr>
        <p:spPr>
          <a:xfrm>
            <a:off x="5981700" y="815340"/>
            <a:ext cx="2804160" cy="3539430"/>
          </a:xfrm>
          <a:prstGeom prst="rect">
            <a:avLst/>
          </a:prstGeom>
          <a:noFill/>
        </p:spPr>
        <p:txBody>
          <a:bodyPr wrap="square" rtlCol="0">
            <a:spAutoFit/>
          </a:bodyPr>
          <a:lstStyle/>
          <a:p>
            <a:r>
              <a:rPr lang="en-US" dirty="0"/>
              <a:t>From this picture, that we know there are two hotel, there are City Hotel and Resort Hotel.</a:t>
            </a:r>
          </a:p>
          <a:p>
            <a:endParaRPr lang="en-US" dirty="0"/>
          </a:p>
          <a:p>
            <a:r>
              <a:rPr lang="en-US" dirty="0"/>
              <a:t>When it is in holiday season, both of them get a more number for booking, but in November both of them have more less booking.</a:t>
            </a:r>
          </a:p>
          <a:p>
            <a:endParaRPr lang="en-US" dirty="0"/>
          </a:p>
          <a:p>
            <a:r>
              <a:rPr lang="en-US" dirty="0"/>
              <a:t>In September, City hotel decreased. In the other hand, Resort Hotel increase.</a:t>
            </a:r>
          </a:p>
          <a:p>
            <a:endParaRPr lang="en-US" dirty="0"/>
          </a:p>
          <a:p>
            <a:r>
              <a:rPr lang="en-US" dirty="0"/>
              <a:t>Both of them have a low booking in January until March. </a:t>
            </a:r>
            <a:endParaRPr lang="en-ID"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147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a:latin typeface="Roboto"/>
                <a:ea typeface="Roboto"/>
                <a:cs typeface="Roboto"/>
                <a:sym typeface="Roboto"/>
              </a:rPr>
              <a:t>Impact Analysis of Stay Duration on Hotel Bookings Cancellation Rates</a:t>
            </a:r>
            <a:endParaRPr sz="1798" b="1">
              <a:solidFill>
                <a:schemeClr val="lt1"/>
              </a:solidFill>
              <a:latin typeface="Roboto"/>
              <a:ea typeface="Roboto"/>
              <a:cs typeface="Roboto"/>
              <a:sym typeface="Roboto"/>
            </a:endParaRPr>
          </a:p>
        </p:txBody>
      </p:sp>
      <p:sp>
        <p:nvSpPr>
          <p:cNvPr id="6" name="TextBox 5">
            <a:extLst>
              <a:ext uri="{FF2B5EF4-FFF2-40B4-BE49-F238E27FC236}">
                <a16:creationId xmlns:a16="http://schemas.microsoft.com/office/drawing/2014/main" id="{E95938BE-BAC5-5C41-9F2D-7292F0A56D54}"/>
              </a:ext>
            </a:extLst>
          </p:cNvPr>
          <p:cNvSpPr txBox="1"/>
          <p:nvPr/>
        </p:nvSpPr>
        <p:spPr>
          <a:xfrm>
            <a:off x="6027420" y="723900"/>
            <a:ext cx="2926080" cy="3539430"/>
          </a:xfrm>
          <a:prstGeom prst="rect">
            <a:avLst/>
          </a:prstGeom>
          <a:noFill/>
        </p:spPr>
        <p:txBody>
          <a:bodyPr wrap="square" rtlCol="0">
            <a:spAutoFit/>
          </a:bodyPr>
          <a:lstStyle/>
          <a:p>
            <a:r>
              <a:rPr lang="en-US" dirty="0"/>
              <a:t>In that picture, can tell about relationship of </a:t>
            </a:r>
            <a:r>
              <a:rPr lang="en-US" dirty="0" err="1"/>
              <a:t>percentange</a:t>
            </a:r>
            <a:r>
              <a:rPr lang="en-US" dirty="0"/>
              <a:t> canceled with stay duration in two hotel.</a:t>
            </a:r>
          </a:p>
          <a:p>
            <a:endParaRPr lang="en-US" dirty="0"/>
          </a:p>
          <a:p>
            <a:r>
              <a:rPr lang="en-US" dirty="0"/>
              <a:t>In the City Hotel, the longer you stay the highest you got canceled. In the other hand, Resort Hotel not so.</a:t>
            </a:r>
          </a:p>
          <a:p>
            <a:endParaRPr lang="en-US" dirty="0"/>
          </a:p>
          <a:p>
            <a:r>
              <a:rPr lang="en-US" dirty="0"/>
              <a:t>For 5 days of stay, both of hotel have the same percent canceled.</a:t>
            </a:r>
          </a:p>
          <a:p>
            <a:endParaRPr lang="en-US" dirty="0"/>
          </a:p>
          <a:p>
            <a:r>
              <a:rPr lang="en-US" dirty="0"/>
              <a:t>The trend of Resort Hotel tends to be flat while Trend City Hotel tends to rise.</a:t>
            </a:r>
          </a:p>
        </p:txBody>
      </p:sp>
      <p:pic>
        <p:nvPicPr>
          <p:cNvPr id="8" name="Picture 7">
            <a:extLst>
              <a:ext uri="{FF2B5EF4-FFF2-40B4-BE49-F238E27FC236}">
                <a16:creationId xmlns:a16="http://schemas.microsoft.com/office/drawing/2014/main" id="{69246498-8D0E-99FE-7910-891A1213B14A}"/>
              </a:ext>
            </a:extLst>
          </p:cNvPr>
          <p:cNvPicPr>
            <a:picLocks noChangeAspect="1"/>
          </p:cNvPicPr>
          <p:nvPr/>
        </p:nvPicPr>
        <p:blipFill>
          <a:blip r:embed="rId3"/>
          <a:stretch>
            <a:fillRect/>
          </a:stretch>
        </p:blipFill>
        <p:spPr>
          <a:xfrm>
            <a:off x="204788" y="723900"/>
            <a:ext cx="5823585" cy="388239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43012"/>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a:latin typeface="Roboto"/>
                <a:ea typeface="Roboto"/>
                <a:cs typeface="Roboto"/>
                <a:sym typeface="Roboto"/>
              </a:rPr>
              <a:t>Impact Analysis of Lead Time on Hotel Bookings Cancellation Rate</a:t>
            </a:r>
            <a:endParaRPr sz="1798">
              <a:solidFill>
                <a:schemeClr val="lt1"/>
              </a:solidFill>
              <a:latin typeface="Roboto"/>
              <a:ea typeface="Roboto"/>
              <a:cs typeface="Roboto"/>
              <a:sym typeface="Roboto"/>
            </a:endParaRPr>
          </a:p>
        </p:txBody>
      </p:sp>
      <p:sp>
        <p:nvSpPr>
          <p:cNvPr id="4" name="TextBox 3">
            <a:extLst>
              <a:ext uri="{FF2B5EF4-FFF2-40B4-BE49-F238E27FC236}">
                <a16:creationId xmlns:a16="http://schemas.microsoft.com/office/drawing/2014/main" id="{23CF6FAC-F729-6806-95BD-3AE036F23ED8}"/>
              </a:ext>
            </a:extLst>
          </p:cNvPr>
          <p:cNvSpPr txBox="1"/>
          <p:nvPr/>
        </p:nvSpPr>
        <p:spPr>
          <a:xfrm>
            <a:off x="6272213" y="670985"/>
            <a:ext cx="2593181" cy="4093428"/>
          </a:xfrm>
          <a:prstGeom prst="rect">
            <a:avLst/>
          </a:prstGeom>
          <a:noFill/>
        </p:spPr>
        <p:txBody>
          <a:bodyPr wrap="square" rtlCol="0">
            <a:spAutoFit/>
          </a:bodyPr>
          <a:lstStyle/>
          <a:p>
            <a:r>
              <a:rPr lang="en-US" sz="1300" dirty="0"/>
              <a:t>In that graph, there are relationship lead time duration with percentage of Canceled in City Hotel and Resort Hotel.</a:t>
            </a:r>
          </a:p>
          <a:p>
            <a:endParaRPr lang="en-US" sz="1300" dirty="0"/>
          </a:p>
          <a:p>
            <a:r>
              <a:rPr lang="en-US" sz="1300" dirty="0"/>
              <a:t>With the first month, both of the hotel have a lowest canceled.</a:t>
            </a:r>
          </a:p>
          <a:p>
            <a:endParaRPr lang="en-US" sz="1300" dirty="0"/>
          </a:p>
          <a:p>
            <a:r>
              <a:rPr lang="en-US" sz="1300" dirty="0"/>
              <a:t>In 11-12 months period, City Hotel have reach the highest percentage Canceled. In the other hand, Resort City get the low percentage canceled in the end of 12 months.</a:t>
            </a:r>
          </a:p>
          <a:p>
            <a:endParaRPr lang="en-US" sz="1300" dirty="0"/>
          </a:p>
          <a:p>
            <a:r>
              <a:rPr lang="en-US" sz="1300" dirty="0"/>
              <a:t>City Hotel tends to rise until 12 months but then down in the next periods. Resort Hotel have a volatile graph for the Lead Time Duration.  </a:t>
            </a:r>
          </a:p>
        </p:txBody>
      </p:sp>
      <p:pic>
        <p:nvPicPr>
          <p:cNvPr id="6" name="Picture 5">
            <a:extLst>
              <a:ext uri="{FF2B5EF4-FFF2-40B4-BE49-F238E27FC236}">
                <a16:creationId xmlns:a16="http://schemas.microsoft.com/office/drawing/2014/main" id="{BE3F2176-9B0E-89A1-2B30-4080F86E7CCA}"/>
              </a:ext>
            </a:extLst>
          </p:cNvPr>
          <p:cNvPicPr>
            <a:picLocks noChangeAspect="1"/>
          </p:cNvPicPr>
          <p:nvPr/>
        </p:nvPicPr>
        <p:blipFill>
          <a:blip r:embed="rId3"/>
          <a:stretch>
            <a:fillRect/>
          </a:stretch>
        </p:blipFill>
        <p:spPr>
          <a:xfrm>
            <a:off x="150019" y="804861"/>
            <a:ext cx="6122194" cy="4081463"/>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TotalTime>
  <Words>825</Words>
  <Application>Microsoft Office PowerPoint</Application>
  <PresentationFormat>On-screen Show (16:9)</PresentationFormat>
  <Paragraphs>58</Paragraphs>
  <Slides>7</Slides>
  <Notes>6</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Roboto</vt:lpstr>
      <vt:lpstr>Arial</vt:lpstr>
      <vt:lpstr>Times New Roman</vt:lpstr>
      <vt:lpstr>Dosis</vt:lpstr>
      <vt:lpstr>Simple Light</vt:lpstr>
      <vt:lpstr>Simple Light</vt:lpstr>
      <vt:lpstr>Investigate Business Hotel using Data Visualization </vt:lpstr>
      <vt:lpstr>Overview</vt:lpstr>
      <vt:lpstr>Data Preprocessing</vt:lpstr>
      <vt:lpstr>Data Preprocessing</vt:lpstr>
      <vt:lpstr>Monthly Hotel Booking Analysis Based on Hotel Type</vt:lpstr>
      <vt:lpstr>Impact Analysis of Stay Duration on Hotel Bookings Cancellation Rates</vt:lpstr>
      <vt:lpstr>Impact Analysis of Lead Time on Hotel Bookings Cancellation Rate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Investigate Business Hotel using Data Visualization</dc:title>
  <dc:creator>inggriani priscilia</dc:creator>
  <cp:lastModifiedBy>inggriani priscilia</cp:lastModifiedBy>
  <cp:revision>5</cp:revision>
  <dcterms:modified xsi:type="dcterms:W3CDTF">2022-07-16T03:34:54Z</dcterms:modified>
</cp:coreProperties>
</file>